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embeddedFontLst>
    <p:embeddedFont>
      <p:font typeface="Calibri" panose="020F0502020204030204" pitchFamily="34" charset="0"/>
      <p:regular r:id="rId20"/>
      <p:bold r:id="rId21"/>
      <p:italic r:id="rId22"/>
      <p:boldItalic r:id="rId23"/>
    </p:embeddedFont>
    <p:embeddedFont>
      <p:font typeface="Old Standard TT" pitchFamily="2" charset="77"/>
      <p:regular r:id="rId24"/>
      <p:bold r:id="rId25"/>
      <p: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875"/>
    <p:restoredTop sz="94694"/>
  </p:normalViewPr>
  <p:slideViewPr>
    <p:cSldViewPr snapToGrid="0">
      <p:cViewPr varScale="1">
        <p:scale>
          <a:sx n="160" d="100"/>
          <a:sy n="160" d="100"/>
        </p:scale>
        <p:origin x="688"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5b1bfaa3b7_0_1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5b1bfaa3b7_0_1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Based on warehouse schema we load dimension tables from ods and create a fact table with schedule and delay lookups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5b1b5fef1f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5b1b5fef1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have multiple parameters that can be used for analysis. We have divided them into airports and airlines </a:t>
            </a:r>
            <a:endParaRPr/>
          </a:p>
          <a:p>
            <a:pPr marL="0" lvl="0" indent="0" algn="l" rtl="0">
              <a:spcBef>
                <a:spcPts val="0"/>
              </a:spcBef>
              <a:spcAft>
                <a:spcPts val="0"/>
              </a:spcAft>
              <a:buNone/>
            </a:pPr>
            <a:r>
              <a:rPr lang="en"/>
              <a:t>The first one here starts with the airport.</a:t>
            </a:r>
            <a:endParaRPr/>
          </a:p>
          <a:p>
            <a:pPr marL="0" lvl="0" indent="0" algn="l" rtl="0">
              <a:spcBef>
                <a:spcPts val="0"/>
              </a:spcBef>
              <a:spcAft>
                <a:spcPts val="0"/>
              </a:spcAft>
              <a:buNone/>
            </a:pPr>
            <a:endParaRPr/>
          </a:p>
          <a:p>
            <a:pPr marL="0" lvl="0" indent="0" algn="l" rtl="0">
              <a:spcBef>
                <a:spcPts val="0"/>
              </a:spcBef>
              <a:spcAft>
                <a:spcPts val="0"/>
              </a:spcAft>
              <a:buNone/>
            </a:pPr>
            <a:r>
              <a:rPr lang="en"/>
              <a:t>This dashboards shows us the number of airlines flying from a particular airport and the total number of unique destinations they fly to.</a:t>
            </a:r>
            <a:endParaRPr/>
          </a:p>
          <a:p>
            <a:pPr marL="0" lvl="0" indent="0" algn="l" rtl="0">
              <a:spcBef>
                <a:spcPts val="0"/>
              </a:spcBef>
              <a:spcAft>
                <a:spcPts val="0"/>
              </a:spcAft>
              <a:buNone/>
            </a:pPr>
            <a:r>
              <a:rPr lang="en"/>
              <a:t>When we  select a particular State, this graph shows the total airlines and destinations for all the airports in that state. </a:t>
            </a:r>
            <a:endParaRPr/>
          </a:p>
          <a:p>
            <a:pPr marL="0" lvl="0" indent="0" algn="l" rtl="0">
              <a:spcBef>
                <a:spcPts val="0"/>
              </a:spcBef>
              <a:spcAft>
                <a:spcPts val="0"/>
              </a:spcAft>
              <a:buNone/>
            </a:pPr>
            <a:r>
              <a:rPr lang="en"/>
              <a:t>Further when we click on the particular airport we can see the connectivity in the map below changes to show all the path from origin to destination.</a:t>
            </a: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b1b5fef1f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b1b5fef1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Dashboard shows us the comparison between total flights, cancellations and diversions from a particular airport.</a:t>
            </a:r>
            <a:endParaRPr/>
          </a:p>
          <a:p>
            <a:pPr marL="0" lvl="0" indent="0" algn="l" rtl="0">
              <a:spcBef>
                <a:spcPts val="0"/>
              </a:spcBef>
              <a:spcAft>
                <a:spcPts val="0"/>
              </a:spcAft>
              <a:buNone/>
            </a:pPr>
            <a:r>
              <a:rPr lang="en"/>
              <a:t>Upon selection of the state and the airport from the 2 maps the airport manager can then compare his/her airport’s stats to that of the  country and state.</a:t>
            </a: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5b1b5fef1f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5b1b5fef1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dashboard shows the total and delayed flights for the country, state and origin airport. </a:t>
            </a:r>
            <a:endParaRPr/>
          </a:p>
          <a:p>
            <a:pPr marL="0" lvl="0" indent="0" algn="l" rtl="0">
              <a:spcBef>
                <a:spcPts val="0"/>
              </a:spcBef>
              <a:spcAft>
                <a:spcPts val="0"/>
              </a:spcAft>
              <a:buNone/>
            </a:pPr>
            <a:r>
              <a:rPr lang="en"/>
              <a:t>It displays the % of flights delayed in a particular route and the last column shows the flights that arrived on or before scheduled arrival time even though they were delayed at the origin airport.</a:t>
            </a:r>
            <a:endParaRPr/>
          </a:p>
          <a:p>
            <a:pPr marL="0" lvl="0" indent="0" algn="l" rtl="0">
              <a:spcBef>
                <a:spcPts val="0"/>
              </a:spcBef>
              <a:spcAft>
                <a:spcPts val="0"/>
              </a:spcAft>
              <a:buNone/>
            </a:pPr>
            <a:r>
              <a:rPr lang="en"/>
              <a:t>Here as well the manager can compare the stats of their airport to that of the state and country.</a:t>
            </a:r>
            <a:endParaRPr/>
          </a:p>
          <a:p>
            <a:pPr marL="0" lvl="0" indent="0" algn="l" rtl="0">
              <a:spcBef>
                <a:spcPts val="0"/>
              </a:spcBef>
              <a:spcAft>
                <a:spcPts val="0"/>
              </a:spcAft>
              <a:buNone/>
            </a:pPr>
            <a:r>
              <a:rPr lang="en"/>
              <a:t>He can also compare the stats for different destinations from the same airport. </a:t>
            </a:r>
            <a:endParaRPr/>
          </a:p>
          <a:p>
            <a:pPr marL="0" lvl="0" indent="0" algn="l" rtl="0">
              <a:spcBef>
                <a:spcPts val="0"/>
              </a:spcBef>
              <a:spcAft>
                <a:spcPts val="0"/>
              </a:spcAft>
              <a:buNone/>
            </a:pPr>
            <a:r>
              <a:rPr lang="en"/>
              <a:t>The color coding in the table represents the average compared to the country average. Red means above and green means below.</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5b1b5fef1f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5b1b5fef1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Coming to the Airlines. This dashboard shows the % of cancelled and diverted flights for each airline from the selected origin airport.</a:t>
            </a:r>
            <a:endParaRPr/>
          </a:p>
          <a:p>
            <a:pPr marL="0" lvl="0" indent="0" algn="l" rtl="0">
              <a:spcBef>
                <a:spcPts val="0"/>
              </a:spcBef>
              <a:spcAft>
                <a:spcPts val="0"/>
              </a:spcAft>
              <a:buNone/>
            </a:pPr>
            <a:r>
              <a:rPr lang="en"/>
              <a:t>It also shows the arrival and departure delays and the taxi-in and taxi-out times.</a:t>
            </a:r>
            <a:endParaRPr/>
          </a:p>
          <a:p>
            <a:pPr marL="0" lvl="0" indent="0" algn="l" rtl="0">
              <a:spcBef>
                <a:spcPts val="0"/>
              </a:spcBef>
              <a:spcAft>
                <a:spcPts val="0"/>
              </a:spcAft>
              <a:buNone/>
            </a:pPr>
            <a:r>
              <a:rPr lang="en"/>
              <a:t>As we can see, for OO that is the Skywest Airline, the Arrival and Departure delays are the highest along with the taxi out time and when we look at cancellations and diversions it stands in the top 3 highest %. So try not to book this flight from SFO.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5b1b5fef1f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5b1b5fef1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Coming to the Monthly and Daily analysis. The dashboard indicates the % of cancelled flights for each day and per day of the week. </a:t>
            </a:r>
            <a:endParaRPr/>
          </a:p>
          <a:p>
            <a:pPr marL="0" lvl="0" indent="0" algn="l" rtl="0">
              <a:spcBef>
                <a:spcPts val="0"/>
              </a:spcBef>
              <a:spcAft>
                <a:spcPts val="0"/>
              </a:spcAft>
              <a:buNone/>
            </a:pPr>
            <a:r>
              <a:rPr lang="en"/>
              <a:t>The lowest to highest is colored from green to red, red being the highest % of cancellations. </a:t>
            </a:r>
            <a:endParaRPr/>
          </a:p>
          <a:p>
            <a:pPr marL="0" lvl="0" indent="0" algn="l" rtl="0">
              <a:spcBef>
                <a:spcPts val="0"/>
              </a:spcBef>
              <a:spcAft>
                <a:spcPts val="0"/>
              </a:spcAft>
              <a:buNone/>
            </a:pPr>
            <a:r>
              <a:rPr lang="en"/>
              <a:t>As we can see, there are highest cancellations in the beginning and the end of the month.</a:t>
            </a:r>
            <a:endParaRPr/>
          </a:p>
          <a:p>
            <a:pPr marL="0" lvl="0" indent="0" algn="l" rtl="0">
              <a:spcBef>
                <a:spcPts val="0"/>
              </a:spcBef>
              <a:spcAft>
                <a:spcPts val="0"/>
              </a:spcAft>
              <a:buNone/>
            </a:pPr>
            <a:r>
              <a:rPr lang="en"/>
              <a:t>For days of the week, Thursday has the highest number of flights scheduled and the maximum cancellations ar eon Sunday and Monday.</a:t>
            </a:r>
            <a:endParaRPr/>
          </a:p>
          <a:p>
            <a:pPr marL="0" lvl="0" indent="0" algn="l" rtl="0">
              <a:spcBef>
                <a:spcPts val="0"/>
              </a:spcBef>
              <a:spcAft>
                <a:spcPts val="0"/>
              </a:spcAft>
              <a:buNone/>
            </a:pPr>
            <a:r>
              <a:rPr lang="en"/>
              <a:t>We can also apply filter and look for each airport.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5b1b5fef1f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5b1b5fef1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dashboard shows the departure and arrival delays for nationwide as well as the selected airport during different time of the day in 24hr format.</a:t>
            </a:r>
            <a:endParaRPr/>
          </a:p>
          <a:p>
            <a:pPr marL="0" lvl="0" indent="0" algn="l" rtl="0">
              <a:spcBef>
                <a:spcPts val="0"/>
              </a:spcBef>
              <a:spcAft>
                <a:spcPts val="0"/>
              </a:spcAft>
              <a:buNone/>
            </a:pPr>
            <a:r>
              <a:rPr lang="en"/>
              <a:t>Here we can see that for sfo the departure delay is the lowest during the morning and has a steep increase at 9am.</a:t>
            </a:r>
            <a:endParaRPr/>
          </a:p>
          <a:p>
            <a:pPr marL="0" lvl="0" indent="0" algn="l" rtl="0">
              <a:spcBef>
                <a:spcPts val="0"/>
              </a:spcBef>
              <a:spcAft>
                <a:spcPts val="0"/>
              </a:spcAft>
              <a:buNone/>
            </a:pPr>
            <a:r>
              <a:rPr lang="en"/>
              <a:t>And for arrival delay the flights reach before scheduled arrival until around 9 and then has a steep increase during the day.</a:t>
            </a:r>
            <a:endParaRPr/>
          </a:p>
          <a:p>
            <a:pPr marL="0" lvl="0" indent="0" algn="l" rtl="0">
              <a:spcBef>
                <a:spcPts val="0"/>
              </a:spcBef>
              <a:spcAft>
                <a:spcPts val="0"/>
              </a:spcAft>
              <a:buNone/>
            </a:pPr>
            <a:r>
              <a:rPr lang="en"/>
              <a:t>The manager of the airport can compare it with the national average.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5b1d9f41f5_3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5b1d9f41f5_3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5b1bfaa3b7_0_4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5b1bfaa3b7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5b1d9f41f5_3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5b1d9f41f5_3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Clr>
                <a:schemeClr val="dk1"/>
              </a:buClr>
              <a:buSzPts val="1100"/>
              <a:buFont typeface="Arial"/>
              <a:buNone/>
            </a:pPr>
            <a:r>
              <a:rPr lang="en" sz="1800">
                <a:solidFill>
                  <a:schemeClr val="accent1"/>
                </a:solidFill>
                <a:latin typeface="Old Standard TT"/>
                <a:ea typeface="Old Standard TT"/>
                <a:cs typeface="Old Standard TT"/>
                <a:sym typeface="Old Standard TT"/>
              </a:rPr>
              <a:t>As a manager or different airports in the United States, the different challenges faced by manager include identification and resolution of various aspects for flight delays, and also the performance analysis from an airport to a specific destination. There are also many flights that get diverted due to air traffic or are cancelled due to multiple reasons which affect the performance of the airport and causes chaos, analyzing the data can aid in reducing if not removing such scenarios.</a:t>
            </a:r>
            <a:endParaRPr sz="1800">
              <a:solidFill>
                <a:schemeClr val="accent1"/>
              </a:solidFill>
              <a:latin typeface="Old Standard TT"/>
              <a:ea typeface="Old Standard TT"/>
              <a:cs typeface="Old Standard TT"/>
              <a:sym typeface="Old Standard TT"/>
            </a:endParaRPr>
          </a:p>
          <a:p>
            <a:pPr marL="457200" lvl="0" indent="0" algn="l" rtl="0">
              <a:lnSpc>
                <a:spcPct val="115000"/>
              </a:lnSpc>
              <a:spcBef>
                <a:spcPts val="0"/>
              </a:spcBef>
              <a:spcAft>
                <a:spcPts val="0"/>
              </a:spcAft>
              <a:buClr>
                <a:schemeClr val="dk1"/>
              </a:buClr>
              <a:buSzPts val="1100"/>
              <a:buFont typeface="Arial"/>
              <a:buNone/>
            </a:pPr>
            <a:endParaRPr sz="1800">
              <a:solidFill>
                <a:schemeClr val="accent1"/>
              </a:solidFill>
              <a:latin typeface="Old Standard TT"/>
              <a:ea typeface="Old Standard TT"/>
              <a:cs typeface="Old Standard TT"/>
              <a:sym typeface="Old Standard TT"/>
            </a:endParaRPr>
          </a:p>
          <a:p>
            <a:pPr marL="0" lvl="0" indent="0" algn="l" rtl="0">
              <a:spcBef>
                <a:spcPts val="160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5b1d9f41f5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5b1d9f41f5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5b1bfaa3b7_0_1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5b1bfaa3b7_0_1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b1bfaa3b7_0_1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b1bfaa3b7_0_1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the architecture for our project</a:t>
            </a:r>
            <a:br>
              <a:rPr lang="en"/>
            </a:br>
            <a:r>
              <a:rPr lang="en"/>
              <a:t>We take various inputs in form of csv files and combine them together in oltp further taking data to ods and warehouse to present visualization in dashboards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b1b5fef1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b1b5fef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our schema for data base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5b1b5fef1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5b1b5fef1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our warehouse schema where we combine various dimension tables to one fact table calculating</a:t>
            </a:r>
            <a:endParaRPr/>
          </a:p>
          <a:p>
            <a:pPr marL="0" lvl="0" indent="0" algn="l" rtl="0">
              <a:spcBef>
                <a:spcPts val="0"/>
              </a:spcBef>
              <a:spcAft>
                <a:spcPts val="0"/>
              </a:spcAft>
              <a:buNone/>
            </a:pPr>
            <a:r>
              <a:rPr lang="en"/>
              <a:t>Taxi out is the amount of time it takes from gate to actual </a:t>
            </a:r>
            <a:r>
              <a:rPr lang="en">
                <a:solidFill>
                  <a:schemeClr val="dk1"/>
                </a:solidFill>
              </a:rPr>
              <a:t> take off </a:t>
            </a:r>
            <a:r>
              <a:rPr lang="en"/>
              <a:t>whereas taxi in is just the reverse of that</a:t>
            </a:r>
            <a:endParaRPr/>
          </a:p>
          <a:p>
            <a:pPr marL="0" lvl="0" indent="0" algn="l" rtl="0">
              <a:spcBef>
                <a:spcPts val="0"/>
              </a:spcBef>
              <a:spcAft>
                <a:spcPts val="0"/>
              </a:spcAft>
              <a:buNone/>
            </a:pPr>
            <a:r>
              <a:rPr lang="en"/>
              <a:t>arrival delay= scheduled arrival - actual arrival</a:t>
            </a:r>
            <a:endParaRPr/>
          </a:p>
          <a:p>
            <a:pPr marL="0" lvl="0" indent="0" algn="l" rtl="0">
              <a:spcBef>
                <a:spcPts val="0"/>
              </a:spcBef>
              <a:spcAft>
                <a:spcPts val="0"/>
              </a:spcAft>
              <a:buNone/>
            </a:pPr>
            <a:r>
              <a:rPr lang="en"/>
              <a:t>dep delay</a:t>
            </a: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5b1bfaa3b7_0_1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5b1bfaa3b7_0_1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Screenshots of etl</a:t>
            </a:r>
            <a:endParaRPr/>
          </a:p>
          <a:p>
            <a:pPr marL="0" lvl="0" indent="0" algn="l" rtl="0">
              <a:spcBef>
                <a:spcPts val="0"/>
              </a:spcBef>
              <a:spcAft>
                <a:spcPts val="0"/>
              </a:spcAft>
              <a:buNone/>
            </a:pPr>
            <a:r>
              <a:rPr lang="en"/>
              <a:t>Designed an ods importing all flight tables extracting only essential attributes further we calculate to generate fact table in ods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100"/>
            <a:ext cx="9144000" cy="960000"/>
          </a:xfrm>
          <a:prstGeom prst="rect">
            <a:avLst/>
          </a:prstGeom>
          <a:solidFill>
            <a:srgbClr val="20C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a:endParaRPr/>
          </a:p>
        </p:txBody>
      </p:sp>
      <p:sp>
        <p:nvSpPr>
          <p:cNvPr id="12" name="Google Shape;12;p2"/>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txBox="1">
            <a:spLocks noGrp="1"/>
          </p:cNvSpPr>
          <p:nvPr>
            <p:ph type="title" hasCustomPrompt="1"/>
          </p:nvPr>
        </p:nvSpPr>
        <p:spPr>
          <a:xfrm>
            <a:off x="311700" y="1039650"/>
            <a:ext cx="8520600" cy="2106300"/>
          </a:xfrm>
          <a:prstGeom prst="rect">
            <a:avLst/>
          </a:prstGeom>
        </p:spPr>
        <p:txBody>
          <a:bodyPr spcFirstLastPara="1" wrap="square" lIns="91425" tIns="91425" rIns="91425" bIns="91425" anchor="b" anchorCtr="0"/>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49" name="Google Shape;49;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0" name="Google Shape;5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
        <p:nvSpPr>
          <p:cNvPr id="52" name="Google Shape;5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cxnSp>
        <p:nvCxnSpPr>
          <p:cNvPr id="15" name="Google Shape;15;p3"/>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16" name="Google Shape;16;p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1" name="Google Shape;21;p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5"/>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9"/>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a:endParaRPr/>
          </a:p>
        </p:txBody>
      </p:sp>
      <p:sp>
        <p:nvSpPr>
          <p:cNvPr id="41" name="Google Shape;41;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1600"/>
              </a:spcBef>
              <a:spcAft>
                <a:spcPts val="0"/>
              </a:spcAft>
              <a:buClr>
                <a:schemeClr val="accent1"/>
              </a:buClr>
              <a:buSzPts val="1400"/>
              <a:buChar char="○"/>
              <a:defRPr>
                <a:solidFill>
                  <a:schemeClr val="accent1"/>
                </a:solidFill>
              </a:defRPr>
            </a:lvl2pPr>
            <a:lvl3pPr marL="1371600" lvl="2" indent="-317500">
              <a:spcBef>
                <a:spcPts val="1600"/>
              </a:spcBef>
              <a:spcAft>
                <a:spcPts val="0"/>
              </a:spcAft>
              <a:buClr>
                <a:schemeClr val="accent1"/>
              </a:buClr>
              <a:buSzPts val="1400"/>
              <a:buChar char="■"/>
              <a:defRPr>
                <a:solidFill>
                  <a:schemeClr val="accent1"/>
                </a:solidFill>
              </a:defRPr>
            </a:lvl3pPr>
            <a:lvl4pPr marL="1828800" lvl="3" indent="-317500">
              <a:spcBef>
                <a:spcPts val="1600"/>
              </a:spcBef>
              <a:spcAft>
                <a:spcPts val="0"/>
              </a:spcAft>
              <a:buClr>
                <a:schemeClr val="accent1"/>
              </a:buClr>
              <a:buSzPts val="1400"/>
              <a:buChar char="●"/>
              <a:defRPr>
                <a:solidFill>
                  <a:schemeClr val="accent1"/>
                </a:solidFill>
              </a:defRPr>
            </a:lvl4pPr>
            <a:lvl5pPr marL="2286000" lvl="4" indent="-317500">
              <a:spcBef>
                <a:spcPts val="1600"/>
              </a:spcBef>
              <a:spcAft>
                <a:spcPts val="0"/>
              </a:spcAft>
              <a:buClr>
                <a:schemeClr val="accent1"/>
              </a:buClr>
              <a:buSzPts val="1400"/>
              <a:buChar char="○"/>
              <a:defRPr>
                <a:solidFill>
                  <a:schemeClr val="accent1"/>
                </a:solidFill>
              </a:defRPr>
            </a:lvl5pPr>
            <a:lvl6pPr marL="2743200" lvl="5" indent="-317500">
              <a:spcBef>
                <a:spcPts val="1600"/>
              </a:spcBef>
              <a:spcAft>
                <a:spcPts val="0"/>
              </a:spcAft>
              <a:buClr>
                <a:schemeClr val="accent1"/>
              </a:buClr>
              <a:buSzPts val="1400"/>
              <a:buChar char="■"/>
              <a:defRPr>
                <a:solidFill>
                  <a:schemeClr val="accent1"/>
                </a:solidFill>
              </a:defRPr>
            </a:lvl6pPr>
            <a:lvl7pPr marL="3200400" lvl="6" indent="-317500">
              <a:spcBef>
                <a:spcPts val="1600"/>
              </a:spcBef>
              <a:spcAft>
                <a:spcPts val="0"/>
              </a:spcAft>
              <a:buClr>
                <a:schemeClr val="accent1"/>
              </a:buClr>
              <a:buSzPts val="1400"/>
              <a:buChar char="●"/>
              <a:defRPr>
                <a:solidFill>
                  <a:schemeClr val="accent1"/>
                </a:solidFill>
              </a:defRPr>
            </a:lvl7pPr>
            <a:lvl8pPr marL="3657600" lvl="7" indent="-317500">
              <a:spcBef>
                <a:spcPts val="1600"/>
              </a:spcBef>
              <a:spcAft>
                <a:spcPts val="0"/>
              </a:spcAft>
              <a:buClr>
                <a:schemeClr val="accent1"/>
              </a:buClr>
              <a:buSzPts val="1400"/>
              <a:buChar char="○"/>
              <a:defRPr>
                <a:solidFill>
                  <a:schemeClr val="accent1"/>
                </a:solidFill>
              </a:defRPr>
            </a:lvl8pPr>
            <a:lvl9pPr marL="4114800" lvl="8" indent="-317500">
              <a:spcBef>
                <a:spcPts val="1600"/>
              </a:spcBef>
              <a:spcAft>
                <a:spcPts val="1600"/>
              </a:spcAft>
              <a:buClr>
                <a:schemeClr val="accent1"/>
              </a:buClr>
              <a:buSzPts val="1400"/>
              <a:buChar char="■"/>
              <a:defRPr>
                <a:solidFill>
                  <a:schemeClr val="accent1"/>
                </a:solidFill>
              </a:defRPr>
            </a:lvl9pPr>
          </a:lstStyle>
          <a:p>
            <a:endParaRPr/>
          </a:p>
        </p:txBody>
      </p:sp>
      <p:sp>
        <p:nvSpPr>
          <p:cNvPr id="43" name="Google Shape;4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6" name="Google Shape;46;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3"/>
          <p:cNvSpPr txBox="1">
            <a:spLocks noGrp="1"/>
          </p:cNvSpPr>
          <p:nvPr>
            <p:ph type="ctrTitle"/>
          </p:nvPr>
        </p:nvSpPr>
        <p:spPr>
          <a:xfrm>
            <a:off x="396750" y="-132000"/>
            <a:ext cx="7001400" cy="111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t>Flight Delay Analysis</a:t>
            </a:r>
            <a:endParaRPr b="1"/>
          </a:p>
        </p:txBody>
      </p:sp>
      <p:sp>
        <p:nvSpPr>
          <p:cNvPr id="58" name="Google Shape;58;p13"/>
          <p:cNvSpPr txBox="1">
            <a:spLocks noGrp="1"/>
          </p:cNvSpPr>
          <p:nvPr>
            <p:ph type="subTitle" idx="1"/>
          </p:nvPr>
        </p:nvSpPr>
        <p:spPr>
          <a:xfrm>
            <a:off x="555800" y="4079414"/>
            <a:ext cx="8118600" cy="787500"/>
          </a:xfrm>
          <a:prstGeom prst="rect">
            <a:avLst/>
          </a:prstGeom>
        </p:spPr>
        <p:txBody>
          <a:bodyPr spcFirstLastPara="1" wrap="square" lIns="91425" tIns="91425" rIns="91425" bIns="91425" anchor="t" anchorCtr="0">
            <a:noAutofit/>
          </a:bodyPr>
          <a:lstStyle/>
          <a:p>
            <a:pPr marL="0" lvl="0" indent="0" algn="l" rtl="0">
              <a:lnSpc>
                <a:spcPct val="100000"/>
              </a:lnSpc>
              <a:spcBef>
                <a:spcPts val="1000"/>
              </a:spcBef>
              <a:spcAft>
                <a:spcPts val="0"/>
              </a:spcAft>
              <a:buClr>
                <a:schemeClr val="dk1"/>
              </a:buClr>
              <a:buSzPts val="1100"/>
              <a:buFont typeface="Arial"/>
              <a:buNone/>
            </a:pPr>
            <a:r>
              <a:rPr lang="en">
                <a:solidFill>
                  <a:srgbClr val="FFFFFF"/>
                </a:solidFill>
                <a:latin typeface="Calibri"/>
                <a:ea typeface="Calibri"/>
                <a:cs typeface="Calibri"/>
                <a:sym typeface="Calibri"/>
              </a:rPr>
              <a:t>Business Intelligence &amp; Data Warehousing</a:t>
            </a:r>
            <a:endParaRPr>
              <a:solidFill>
                <a:srgbClr val="FFFFFF"/>
              </a:solidFill>
              <a:latin typeface="Calibri"/>
              <a:ea typeface="Calibri"/>
              <a:cs typeface="Calibri"/>
              <a:sym typeface="Calibri"/>
            </a:endParaRPr>
          </a:p>
          <a:p>
            <a:pPr marL="0" lvl="0" indent="0" algn="l" rtl="0">
              <a:lnSpc>
                <a:spcPct val="100000"/>
              </a:lnSpc>
              <a:spcBef>
                <a:spcPts val="0"/>
              </a:spcBef>
              <a:spcAft>
                <a:spcPts val="0"/>
              </a:spcAft>
              <a:buNone/>
            </a:pPr>
            <a:r>
              <a:rPr lang="en" sz="1400"/>
              <a:t>Group 4- Vishal, Kesha, Sankalp and Shivam</a:t>
            </a:r>
            <a:endParaRPr sz="1400"/>
          </a:p>
        </p:txBody>
      </p:sp>
      <p:pic>
        <p:nvPicPr>
          <p:cNvPr id="59" name="Google Shape;59;p13"/>
          <p:cNvPicPr preferRelativeResize="0"/>
          <p:nvPr/>
        </p:nvPicPr>
        <p:blipFill>
          <a:blip r:embed="rId3">
            <a:alphaModFix/>
          </a:blip>
          <a:stretch>
            <a:fillRect/>
          </a:stretch>
        </p:blipFill>
        <p:spPr>
          <a:xfrm>
            <a:off x="1182750" y="1213950"/>
            <a:ext cx="6691875" cy="253738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2"/>
          <p:cNvSpPr txBox="1">
            <a:spLocks noGrp="1"/>
          </p:cNvSpPr>
          <p:nvPr>
            <p:ph type="ctrTitle"/>
          </p:nvPr>
        </p:nvSpPr>
        <p:spPr>
          <a:xfrm>
            <a:off x="1066950" y="131825"/>
            <a:ext cx="6517500" cy="61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ETL Mapping</a:t>
            </a:r>
            <a:endParaRPr/>
          </a:p>
        </p:txBody>
      </p:sp>
      <p:pic>
        <p:nvPicPr>
          <p:cNvPr id="120" name="Google Shape;120;p22"/>
          <p:cNvPicPr preferRelativeResize="0"/>
          <p:nvPr/>
        </p:nvPicPr>
        <p:blipFill>
          <a:blip r:embed="rId3">
            <a:alphaModFix/>
          </a:blip>
          <a:stretch>
            <a:fillRect/>
          </a:stretch>
        </p:blipFill>
        <p:spPr>
          <a:xfrm>
            <a:off x="2714350" y="1247500"/>
            <a:ext cx="2369349" cy="1420475"/>
          </a:xfrm>
          <a:prstGeom prst="rect">
            <a:avLst/>
          </a:prstGeom>
          <a:noFill/>
          <a:ln>
            <a:noFill/>
          </a:ln>
        </p:spPr>
      </p:pic>
      <p:pic>
        <p:nvPicPr>
          <p:cNvPr id="121" name="Google Shape;121;p22"/>
          <p:cNvPicPr preferRelativeResize="0"/>
          <p:nvPr/>
        </p:nvPicPr>
        <p:blipFill rotWithShape="1">
          <a:blip r:embed="rId4">
            <a:alphaModFix/>
          </a:blip>
          <a:srcRect b="21060"/>
          <a:stretch/>
        </p:blipFill>
        <p:spPr>
          <a:xfrm>
            <a:off x="4425975" y="3717100"/>
            <a:ext cx="4572000" cy="1194125"/>
          </a:xfrm>
          <a:prstGeom prst="rect">
            <a:avLst/>
          </a:prstGeom>
          <a:noFill/>
          <a:ln>
            <a:noFill/>
          </a:ln>
        </p:spPr>
      </p:pic>
      <p:pic>
        <p:nvPicPr>
          <p:cNvPr id="122" name="Google Shape;122;p22"/>
          <p:cNvPicPr preferRelativeResize="0"/>
          <p:nvPr/>
        </p:nvPicPr>
        <p:blipFill>
          <a:blip r:embed="rId5">
            <a:alphaModFix/>
          </a:blip>
          <a:stretch>
            <a:fillRect/>
          </a:stretch>
        </p:blipFill>
        <p:spPr>
          <a:xfrm>
            <a:off x="345000" y="1247500"/>
            <a:ext cx="2369349" cy="1420476"/>
          </a:xfrm>
          <a:prstGeom prst="rect">
            <a:avLst/>
          </a:prstGeom>
          <a:noFill/>
          <a:ln>
            <a:noFill/>
          </a:ln>
        </p:spPr>
      </p:pic>
      <p:sp>
        <p:nvSpPr>
          <p:cNvPr id="123" name="Google Shape;123;p22"/>
          <p:cNvSpPr txBox="1"/>
          <p:nvPr/>
        </p:nvSpPr>
        <p:spPr>
          <a:xfrm>
            <a:off x="5276225" y="1446725"/>
            <a:ext cx="3000000" cy="12810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accent1"/>
              </a:buClr>
              <a:buSzPts val="1100"/>
              <a:buFont typeface="Old Standard TT"/>
              <a:buChar char="●"/>
            </a:pPr>
            <a:r>
              <a:rPr lang="en" sz="1100">
                <a:solidFill>
                  <a:schemeClr val="accent1"/>
                </a:solidFill>
                <a:latin typeface="Old Standard TT"/>
                <a:ea typeface="Old Standard TT"/>
                <a:cs typeface="Old Standard TT"/>
                <a:sym typeface="Old Standard TT"/>
              </a:rPr>
              <a:t>Designed a Data Warehouse to load the dimension tables from the ODS database.</a:t>
            </a:r>
            <a:endParaRPr sz="1100"/>
          </a:p>
        </p:txBody>
      </p:sp>
      <p:sp>
        <p:nvSpPr>
          <p:cNvPr id="124" name="Google Shape;124;p22"/>
          <p:cNvSpPr txBox="1"/>
          <p:nvPr/>
        </p:nvSpPr>
        <p:spPr>
          <a:xfrm>
            <a:off x="630475" y="3670125"/>
            <a:ext cx="3000000" cy="10620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accent1"/>
              </a:buClr>
              <a:buSzPts val="1100"/>
              <a:buFont typeface="Old Standard TT"/>
              <a:buChar char="●"/>
            </a:pPr>
            <a:r>
              <a:rPr lang="en" sz="1100">
                <a:solidFill>
                  <a:schemeClr val="accent1"/>
                </a:solidFill>
                <a:latin typeface="Old Standard TT"/>
                <a:ea typeface="Old Standard TT"/>
                <a:cs typeface="Old Standard TT"/>
                <a:sym typeface="Old Standard TT"/>
              </a:rPr>
              <a:t>Created a fact table with schedule,delay lookups inside the Warehouse.</a:t>
            </a:r>
            <a:endParaRPr sz="1100">
              <a:solidFill>
                <a:schemeClr val="accent1"/>
              </a:solidFill>
              <a:latin typeface="Old Standard TT"/>
              <a:ea typeface="Old Standard TT"/>
              <a:cs typeface="Old Standard TT"/>
              <a:sym typeface="Old Standard T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3"/>
          <p:cNvSpPr txBox="1">
            <a:spLocks noGrp="1"/>
          </p:cNvSpPr>
          <p:nvPr>
            <p:ph type="ctrTitle"/>
          </p:nvPr>
        </p:nvSpPr>
        <p:spPr>
          <a:xfrm>
            <a:off x="451700" y="226250"/>
            <a:ext cx="8118600" cy="643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Airport Connectivity</a:t>
            </a:r>
            <a:endParaRPr/>
          </a:p>
        </p:txBody>
      </p:sp>
      <p:pic>
        <p:nvPicPr>
          <p:cNvPr id="130" name="Google Shape;130;p23"/>
          <p:cNvPicPr preferRelativeResize="0"/>
          <p:nvPr/>
        </p:nvPicPr>
        <p:blipFill>
          <a:blip r:embed="rId3">
            <a:alphaModFix/>
          </a:blip>
          <a:stretch>
            <a:fillRect/>
          </a:stretch>
        </p:blipFill>
        <p:spPr>
          <a:xfrm>
            <a:off x="2076375" y="1012300"/>
            <a:ext cx="4991248" cy="39686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4"/>
          <p:cNvSpPr txBox="1">
            <a:spLocks noGrp="1"/>
          </p:cNvSpPr>
          <p:nvPr>
            <p:ph type="ctrTitle"/>
          </p:nvPr>
        </p:nvSpPr>
        <p:spPr>
          <a:xfrm>
            <a:off x="604175" y="209400"/>
            <a:ext cx="8118600" cy="63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Airport Statistics</a:t>
            </a:r>
            <a:endParaRPr/>
          </a:p>
        </p:txBody>
      </p:sp>
      <p:pic>
        <p:nvPicPr>
          <p:cNvPr id="136" name="Google Shape;136;p24"/>
          <p:cNvPicPr preferRelativeResize="0"/>
          <p:nvPr/>
        </p:nvPicPr>
        <p:blipFill>
          <a:blip r:embed="rId3">
            <a:alphaModFix/>
          </a:blip>
          <a:stretch>
            <a:fillRect/>
          </a:stretch>
        </p:blipFill>
        <p:spPr>
          <a:xfrm>
            <a:off x="2129426" y="1144575"/>
            <a:ext cx="4885150" cy="3679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5"/>
          <p:cNvSpPr txBox="1">
            <a:spLocks noGrp="1"/>
          </p:cNvSpPr>
          <p:nvPr>
            <p:ph type="ctrTitle"/>
          </p:nvPr>
        </p:nvSpPr>
        <p:spPr>
          <a:xfrm>
            <a:off x="512700" y="185575"/>
            <a:ext cx="8118600" cy="73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Performance Analysis</a:t>
            </a:r>
            <a:endParaRPr/>
          </a:p>
        </p:txBody>
      </p:sp>
      <p:pic>
        <p:nvPicPr>
          <p:cNvPr id="142" name="Google Shape;142;p25"/>
          <p:cNvPicPr preferRelativeResize="0"/>
          <p:nvPr/>
        </p:nvPicPr>
        <p:blipFill>
          <a:blip r:embed="rId3">
            <a:alphaModFix/>
          </a:blip>
          <a:stretch>
            <a:fillRect/>
          </a:stretch>
        </p:blipFill>
        <p:spPr>
          <a:xfrm>
            <a:off x="1731463" y="1035350"/>
            <a:ext cx="5681075" cy="3988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6"/>
          <p:cNvSpPr txBox="1">
            <a:spLocks noGrp="1"/>
          </p:cNvSpPr>
          <p:nvPr>
            <p:ph type="ctrTitle"/>
          </p:nvPr>
        </p:nvSpPr>
        <p:spPr>
          <a:xfrm>
            <a:off x="512700" y="155075"/>
            <a:ext cx="8118600" cy="69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Airline Statistics</a:t>
            </a:r>
            <a:endParaRPr/>
          </a:p>
        </p:txBody>
      </p:sp>
      <p:pic>
        <p:nvPicPr>
          <p:cNvPr id="148" name="Google Shape;148;p26"/>
          <p:cNvPicPr preferRelativeResize="0"/>
          <p:nvPr/>
        </p:nvPicPr>
        <p:blipFill>
          <a:blip r:embed="rId3">
            <a:alphaModFix/>
          </a:blip>
          <a:stretch>
            <a:fillRect/>
          </a:stretch>
        </p:blipFill>
        <p:spPr>
          <a:xfrm>
            <a:off x="1951200" y="1038825"/>
            <a:ext cx="5256324" cy="3921726"/>
          </a:xfrm>
          <a:prstGeom prst="rect">
            <a:avLst/>
          </a:prstGeom>
          <a:noFill/>
          <a:ln>
            <a:noFill/>
          </a:ln>
        </p:spPr>
      </p:pic>
      <p:sp>
        <p:nvSpPr>
          <p:cNvPr id="149" name="Google Shape;149;p26"/>
          <p:cNvSpPr/>
          <p:nvPr/>
        </p:nvSpPr>
        <p:spPr>
          <a:xfrm>
            <a:off x="2024950" y="4353275"/>
            <a:ext cx="5030700" cy="141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7"/>
          <p:cNvSpPr txBox="1">
            <a:spLocks noGrp="1"/>
          </p:cNvSpPr>
          <p:nvPr>
            <p:ph type="ctrTitle"/>
          </p:nvPr>
        </p:nvSpPr>
        <p:spPr>
          <a:xfrm>
            <a:off x="512700" y="175400"/>
            <a:ext cx="8118600" cy="68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Cancelation Insight</a:t>
            </a:r>
            <a:endParaRPr/>
          </a:p>
        </p:txBody>
      </p:sp>
      <p:pic>
        <p:nvPicPr>
          <p:cNvPr id="155" name="Google Shape;155;p27"/>
          <p:cNvPicPr preferRelativeResize="0"/>
          <p:nvPr/>
        </p:nvPicPr>
        <p:blipFill>
          <a:blip r:embed="rId3">
            <a:alphaModFix/>
          </a:blip>
          <a:stretch>
            <a:fillRect/>
          </a:stretch>
        </p:blipFill>
        <p:spPr>
          <a:xfrm>
            <a:off x="1876775" y="1083600"/>
            <a:ext cx="5383399" cy="40059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8"/>
          <p:cNvSpPr txBox="1">
            <a:spLocks noGrp="1"/>
          </p:cNvSpPr>
          <p:nvPr>
            <p:ph type="ctrTitle"/>
          </p:nvPr>
        </p:nvSpPr>
        <p:spPr>
          <a:xfrm>
            <a:off x="512700" y="236400"/>
            <a:ext cx="8118600" cy="60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Departure Delay Insight</a:t>
            </a:r>
            <a:endParaRPr/>
          </a:p>
        </p:txBody>
      </p:sp>
      <p:pic>
        <p:nvPicPr>
          <p:cNvPr id="161" name="Google Shape;161;p28"/>
          <p:cNvPicPr preferRelativeResize="0"/>
          <p:nvPr/>
        </p:nvPicPr>
        <p:blipFill>
          <a:blip r:embed="rId3">
            <a:alphaModFix/>
          </a:blip>
          <a:stretch>
            <a:fillRect/>
          </a:stretch>
        </p:blipFill>
        <p:spPr>
          <a:xfrm>
            <a:off x="2084751" y="1175100"/>
            <a:ext cx="4974489" cy="3887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9"/>
          <p:cNvPicPr preferRelativeResize="0"/>
          <p:nvPr/>
        </p:nvPicPr>
        <p:blipFill>
          <a:blip r:embed="rId3">
            <a:alphaModFix/>
          </a:blip>
          <a:stretch>
            <a:fillRect/>
          </a:stretch>
        </p:blipFill>
        <p:spPr>
          <a:xfrm>
            <a:off x="152400" y="766175"/>
            <a:ext cx="8991600" cy="4244796"/>
          </a:xfrm>
          <a:prstGeom prst="rect">
            <a:avLst/>
          </a:prstGeom>
          <a:noFill/>
          <a:ln>
            <a:noFill/>
          </a:ln>
        </p:spPr>
      </p:pic>
      <p:sp>
        <p:nvSpPr>
          <p:cNvPr id="167" name="Google Shape;167;p29"/>
          <p:cNvSpPr txBox="1"/>
          <p:nvPr/>
        </p:nvSpPr>
        <p:spPr>
          <a:xfrm rot="-953125">
            <a:off x="6199967" y="1443668"/>
            <a:ext cx="2913254" cy="63130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FF0000"/>
                </a:solidFill>
                <a:latin typeface="Old Standard TT"/>
                <a:ea typeface="Old Standard TT"/>
                <a:cs typeface="Old Standard TT"/>
                <a:sym typeface="Old Standard TT"/>
              </a:rPr>
              <a:t>THANK YOU</a:t>
            </a:r>
            <a:endParaRPr sz="3000">
              <a:solidFill>
                <a:srgbClr val="FF0000"/>
              </a:solidFill>
              <a:latin typeface="Old Standard TT"/>
              <a:ea typeface="Old Standard TT"/>
              <a:cs typeface="Old Standard TT"/>
              <a:sym typeface="Old Standard T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265500" y="199250"/>
            <a:ext cx="4045200" cy="133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chemeClr val="dk2"/>
                </a:solidFill>
              </a:rPr>
              <a:t>Flight Delay Analysis</a:t>
            </a:r>
            <a:endParaRPr b="1">
              <a:solidFill>
                <a:schemeClr val="dk2"/>
              </a:solidFill>
            </a:endParaRPr>
          </a:p>
        </p:txBody>
      </p:sp>
      <p:sp>
        <p:nvSpPr>
          <p:cNvPr id="65" name="Google Shape;65;p14"/>
          <p:cNvSpPr txBox="1">
            <a:spLocks noGrp="1"/>
          </p:cNvSpPr>
          <p:nvPr>
            <p:ph type="body" idx="2"/>
          </p:nvPr>
        </p:nvSpPr>
        <p:spPr>
          <a:xfrm>
            <a:off x="4939500" y="724200"/>
            <a:ext cx="3837000" cy="369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Agenda</a:t>
            </a:r>
            <a:endParaRPr/>
          </a:p>
          <a:p>
            <a:pPr marL="457200" lvl="0" indent="-342900" algn="l" rtl="0">
              <a:spcBef>
                <a:spcPts val="1600"/>
              </a:spcBef>
              <a:spcAft>
                <a:spcPts val="0"/>
              </a:spcAft>
              <a:buSzPts val="1800"/>
              <a:buAutoNum type="arabicPeriod"/>
            </a:pPr>
            <a:r>
              <a:rPr lang="en"/>
              <a:t>Business Scenario</a:t>
            </a:r>
            <a:endParaRPr/>
          </a:p>
          <a:p>
            <a:pPr marL="457200" lvl="0" indent="-342900" algn="l" rtl="0">
              <a:spcBef>
                <a:spcPts val="0"/>
              </a:spcBef>
              <a:spcAft>
                <a:spcPts val="0"/>
              </a:spcAft>
              <a:buSzPts val="1800"/>
              <a:buAutoNum type="arabicPeriod"/>
            </a:pPr>
            <a:r>
              <a:rPr lang="en"/>
              <a:t>Swim Lane Diagram</a:t>
            </a:r>
            <a:endParaRPr/>
          </a:p>
          <a:p>
            <a:pPr marL="457200" lvl="0" indent="-342900" algn="l" rtl="0">
              <a:spcBef>
                <a:spcPts val="0"/>
              </a:spcBef>
              <a:spcAft>
                <a:spcPts val="0"/>
              </a:spcAft>
              <a:buSzPts val="1800"/>
              <a:buAutoNum type="arabicPeriod"/>
            </a:pPr>
            <a:r>
              <a:rPr lang="en"/>
              <a:t>Architecture Diagram</a:t>
            </a:r>
            <a:endParaRPr/>
          </a:p>
          <a:p>
            <a:pPr marL="457200" lvl="0" indent="-342900" algn="l" rtl="0">
              <a:spcBef>
                <a:spcPts val="0"/>
              </a:spcBef>
              <a:spcAft>
                <a:spcPts val="0"/>
              </a:spcAft>
              <a:buSzPts val="1800"/>
              <a:buAutoNum type="arabicPeriod"/>
            </a:pPr>
            <a:r>
              <a:rPr lang="en"/>
              <a:t>Data Model</a:t>
            </a:r>
            <a:endParaRPr/>
          </a:p>
          <a:p>
            <a:pPr marL="457200" lvl="0" indent="-342900" algn="l" rtl="0">
              <a:spcBef>
                <a:spcPts val="0"/>
              </a:spcBef>
              <a:spcAft>
                <a:spcPts val="0"/>
              </a:spcAft>
              <a:buSzPts val="1800"/>
              <a:buAutoNum type="arabicPeriod"/>
            </a:pPr>
            <a:r>
              <a:rPr lang="en"/>
              <a:t>ETL Design Overview</a:t>
            </a:r>
            <a:endParaRPr/>
          </a:p>
          <a:p>
            <a:pPr marL="457200" lvl="0" indent="-342900" algn="l" rtl="0">
              <a:spcBef>
                <a:spcPts val="0"/>
              </a:spcBef>
              <a:spcAft>
                <a:spcPts val="0"/>
              </a:spcAft>
              <a:buSzPts val="1800"/>
              <a:buAutoNum type="arabicPeriod"/>
            </a:pPr>
            <a:r>
              <a:rPr lang="en"/>
              <a:t>ETL Mapping</a:t>
            </a:r>
            <a:endParaRPr/>
          </a:p>
          <a:p>
            <a:pPr marL="457200" lvl="0" indent="-342900" algn="l" rtl="0">
              <a:spcBef>
                <a:spcPts val="0"/>
              </a:spcBef>
              <a:spcAft>
                <a:spcPts val="0"/>
              </a:spcAft>
              <a:buSzPts val="1800"/>
              <a:buAutoNum type="arabicPeriod"/>
            </a:pPr>
            <a:r>
              <a:rPr lang="en"/>
              <a:t>Tableau Dashboard</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66" name="Google Shape;66;p14"/>
          <p:cNvPicPr preferRelativeResize="0"/>
          <p:nvPr/>
        </p:nvPicPr>
        <p:blipFill>
          <a:blip r:embed="rId3">
            <a:alphaModFix/>
          </a:blip>
          <a:stretch>
            <a:fillRect/>
          </a:stretch>
        </p:blipFill>
        <p:spPr>
          <a:xfrm>
            <a:off x="324925" y="1532450"/>
            <a:ext cx="4045200" cy="3510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265500" y="199250"/>
            <a:ext cx="4045200" cy="133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chemeClr val="dk2"/>
                </a:solidFill>
              </a:rPr>
              <a:t>Business Scenario</a:t>
            </a:r>
            <a:endParaRPr b="1">
              <a:solidFill>
                <a:schemeClr val="dk2"/>
              </a:solidFill>
            </a:endParaRPr>
          </a:p>
        </p:txBody>
      </p:sp>
      <p:sp>
        <p:nvSpPr>
          <p:cNvPr id="72" name="Google Shape;72;p15"/>
          <p:cNvSpPr txBox="1">
            <a:spLocks noGrp="1"/>
          </p:cNvSpPr>
          <p:nvPr>
            <p:ph type="body" idx="2"/>
          </p:nvPr>
        </p:nvSpPr>
        <p:spPr>
          <a:xfrm>
            <a:off x="4684575" y="1087875"/>
            <a:ext cx="4204500" cy="3695100"/>
          </a:xfrm>
          <a:prstGeom prst="rect">
            <a:avLst/>
          </a:prstGeom>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SzPts val="2400"/>
              <a:buChar char="●"/>
            </a:pPr>
            <a:r>
              <a:rPr lang="en" sz="2400"/>
              <a:t>Descriptive Analysis </a:t>
            </a:r>
            <a:endParaRPr sz="2400"/>
          </a:p>
          <a:p>
            <a:pPr marL="1371600" lvl="1" indent="-342900" algn="l" rtl="0">
              <a:lnSpc>
                <a:spcPct val="100000"/>
              </a:lnSpc>
              <a:spcBef>
                <a:spcPts val="0"/>
              </a:spcBef>
              <a:spcAft>
                <a:spcPts val="0"/>
              </a:spcAft>
              <a:buSzPts val="1800"/>
              <a:buChar char="○"/>
            </a:pPr>
            <a:r>
              <a:rPr lang="en" sz="1800"/>
              <a:t>Airport</a:t>
            </a:r>
            <a:endParaRPr sz="1800"/>
          </a:p>
          <a:p>
            <a:pPr marL="1371600" lvl="1" indent="-342900" algn="l" rtl="0">
              <a:lnSpc>
                <a:spcPct val="100000"/>
              </a:lnSpc>
              <a:spcBef>
                <a:spcPts val="0"/>
              </a:spcBef>
              <a:spcAft>
                <a:spcPts val="0"/>
              </a:spcAft>
              <a:buSzPts val="1800"/>
              <a:buChar char="○"/>
            </a:pPr>
            <a:r>
              <a:rPr lang="en" sz="1800"/>
              <a:t>Airlines</a:t>
            </a:r>
            <a:endParaRPr sz="1800"/>
          </a:p>
          <a:p>
            <a:pPr marL="1371600" lvl="1" indent="-342900" algn="l" rtl="0">
              <a:lnSpc>
                <a:spcPct val="100000"/>
              </a:lnSpc>
              <a:spcBef>
                <a:spcPts val="0"/>
              </a:spcBef>
              <a:spcAft>
                <a:spcPts val="0"/>
              </a:spcAft>
              <a:buSzPts val="1800"/>
              <a:buChar char="○"/>
            </a:pPr>
            <a:r>
              <a:rPr lang="en" sz="1800"/>
              <a:t>Cancelation of flights</a:t>
            </a:r>
            <a:endParaRPr sz="1800"/>
          </a:p>
          <a:p>
            <a:pPr marL="1371600" lvl="1" indent="-342900" algn="l" rtl="0">
              <a:lnSpc>
                <a:spcPct val="100000"/>
              </a:lnSpc>
              <a:spcBef>
                <a:spcPts val="0"/>
              </a:spcBef>
              <a:spcAft>
                <a:spcPts val="0"/>
              </a:spcAft>
              <a:buSzPts val="1800"/>
              <a:buChar char="○"/>
            </a:pPr>
            <a:r>
              <a:rPr lang="en" sz="1800"/>
              <a:t>Arrival and departure delays.</a:t>
            </a:r>
            <a:endParaRPr sz="1800"/>
          </a:p>
          <a:p>
            <a:pPr marL="914400" lvl="0" indent="0" algn="l" rtl="0">
              <a:lnSpc>
                <a:spcPct val="100000"/>
              </a:lnSpc>
              <a:spcBef>
                <a:spcPts val="0"/>
              </a:spcBef>
              <a:spcAft>
                <a:spcPts val="0"/>
              </a:spcAft>
              <a:buNone/>
            </a:pPr>
            <a:endParaRPr/>
          </a:p>
          <a:p>
            <a:pPr marL="457200" lvl="0" indent="0" algn="l" rtl="0">
              <a:spcBef>
                <a:spcPts val="0"/>
              </a:spcBef>
              <a:spcAft>
                <a:spcPts val="0"/>
              </a:spcAft>
              <a:buNone/>
            </a:pPr>
            <a:endParaRPr/>
          </a:p>
          <a:p>
            <a:pPr marL="0" lvl="0" indent="0" algn="l" rtl="0">
              <a:spcBef>
                <a:spcPts val="1600"/>
              </a:spcBef>
              <a:spcAft>
                <a:spcPts val="1600"/>
              </a:spcAft>
              <a:buNone/>
            </a:pPr>
            <a:endParaRPr/>
          </a:p>
        </p:txBody>
      </p:sp>
      <p:pic>
        <p:nvPicPr>
          <p:cNvPr id="73" name="Google Shape;73;p15"/>
          <p:cNvPicPr preferRelativeResize="0"/>
          <p:nvPr/>
        </p:nvPicPr>
        <p:blipFill>
          <a:blip r:embed="rId3">
            <a:alphaModFix/>
          </a:blip>
          <a:stretch>
            <a:fillRect/>
          </a:stretch>
        </p:blipFill>
        <p:spPr>
          <a:xfrm>
            <a:off x="0" y="1532450"/>
            <a:ext cx="4571999" cy="36110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ctrTitle"/>
          </p:nvPr>
        </p:nvSpPr>
        <p:spPr>
          <a:xfrm>
            <a:off x="564650" y="0"/>
            <a:ext cx="7892100" cy="913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Exploration</a:t>
            </a:r>
            <a:endParaRPr/>
          </a:p>
        </p:txBody>
      </p:sp>
      <p:sp>
        <p:nvSpPr>
          <p:cNvPr id="79" name="Google Shape;79;p16"/>
          <p:cNvSpPr txBox="1"/>
          <p:nvPr/>
        </p:nvSpPr>
        <p:spPr>
          <a:xfrm>
            <a:off x="513325" y="1355175"/>
            <a:ext cx="8254200" cy="35418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 sz="1800" dirty="0">
                <a:solidFill>
                  <a:schemeClr val="accent1"/>
                </a:solidFill>
                <a:latin typeface="Old Standard TT"/>
                <a:ea typeface="Old Standard TT"/>
                <a:cs typeface="Old Standard TT"/>
                <a:sym typeface="Old Standard TT"/>
              </a:rPr>
              <a:t>Dataset contained more than 1 million rows and 50 columns. We trimmed the dataset to keep relevant columns required for the analysis.</a:t>
            </a:r>
          </a:p>
          <a:p>
            <a:pPr marL="457200" lvl="0" indent="0" algn="l" rtl="0">
              <a:spcBef>
                <a:spcPts val="0"/>
              </a:spcBef>
              <a:spcAft>
                <a:spcPts val="0"/>
              </a:spcAft>
              <a:buNone/>
            </a:pPr>
            <a:endParaRPr sz="1800" dirty="0">
              <a:solidFill>
                <a:schemeClr val="accent1"/>
              </a:solidFill>
              <a:latin typeface="Old Standard TT"/>
              <a:ea typeface="Old Standard TT"/>
              <a:cs typeface="Old Standard TT"/>
              <a:sym typeface="Old Standard TT"/>
            </a:endParaRPr>
          </a:p>
          <a:p>
            <a:pPr marL="457200" lvl="0" indent="-342900">
              <a:buClr>
                <a:schemeClr val="accent1"/>
              </a:buClr>
              <a:buSzPts val="1800"/>
              <a:buFont typeface="Old Standard TT"/>
              <a:buChar char="➔"/>
            </a:pPr>
            <a:r>
              <a:rPr lang="en-US" sz="1800" b="1" dirty="0">
                <a:solidFill>
                  <a:schemeClr val="accent1"/>
                </a:solidFill>
                <a:latin typeface="Old Standard TT"/>
                <a:ea typeface="Old Standard TT"/>
                <a:cs typeface="Old Standard TT"/>
                <a:sym typeface="Old Standard TT"/>
              </a:rPr>
              <a:t>Schedule</a:t>
            </a:r>
          </a:p>
          <a:p>
            <a:pPr marL="857250" lvl="1" indent="-285750">
              <a:buClr>
                <a:schemeClr val="accent1"/>
              </a:buClr>
              <a:buSzPts val="1800"/>
              <a:buFont typeface="Arial" panose="020B0604020202020204" pitchFamily="34" charset="0"/>
              <a:buChar char="•"/>
            </a:pPr>
            <a:r>
              <a:rPr lang="en-US" sz="1800" dirty="0">
                <a:solidFill>
                  <a:schemeClr val="accent1"/>
                </a:solidFill>
                <a:latin typeface="Old Standard TT"/>
                <a:ea typeface="Old Standard TT"/>
                <a:cs typeface="Old Standard TT"/>
                <a:sym typeface="Old Standard TT"/>
              </a:rPr>
              <a:t>Flight id, Date, Airline Code, Origin, Destination, Scheduled Arrival, Scheduled Departure, Diverted, Cancelled.</a:t>
            </a:r>
            <a:endParaRPr lang="en-US" sz="1800" b="1" dirty="0">
              <a:solidFill>
                <a:schemeClr val="accent1"/>
              </a:solidFill>
              <a:latin typeface="Old Standard TT"/>
              <a:ea typeface="Old Standard TT"/>
              <a:cs typeface="Old Standard TT"/>
              <a:sym typeface="Old Standard TT"/>
            </a:endParaRPr>
          </a:p>
          <a:p>
            <a:pPr marL="457200" lvl="0" indent="-342900">
              <a:buClr>
                <a:schemeClr val="accent1"/>
              </a:buClr>
              <a:buSzPts val="1800"/>
              <a:buFont typeface="Old Standard TT"/>
              <a:buChar char="➔"/>
            </a:pPr>
            <a:r>
              <a:rPr lang="en-US" sz="1800" b="1" dirty="0">
                <a:solidFill>
                  <a:schemeClr val="accent1"/>
                </a:solidFill>
                <a:latin typeface="Old Standard TT"/>
                <a:ea typeface="Old Standard TT"/>
                <a:cs typeface="Old Standard TT"/>
                <a:sym typeface="Old Standard TT"/>
              </a:rPr>
              <a:t>Delay</a:t>
            </a:r>
          </a:p>
          <a:p>
            <a:pPr marL="857250" lvl="1" indent="-285750">
              <a:buClr>
                <a:schemeClr val="accent1"/>
              </a:buClr>
              <a:buSzPts val="1800"/>
              <a:buFont typeface="Arial" panose="020B0604020202020204" pitchFamily="34" charset="0"/>
              <a:buChar char="•"/>
            </a:pPr>
            <a:r>
              <a:rPr lang="en-US" sz="1800" dirty="0">
                <a:solidFill>
                  <a:schemeClr val="accent1"/>
                </a:solidFill>
                <a:latin typeface="Old Standard TT"/>
                <a:ea typeface="Old Standard TT"/>
                <a:cs typeface="Old Standard TT"/>
                <a:sym typeface="Old Standard TT"/>
              </a:rPr>
              <a:t>Flight id, wheels On, wheels Off, Departure Time, Arrival Time</a:t>
            </a:r>
            <a:endParaRPr dirty="0">
              <a:solidFill>
                <a:schemeClr val="accent1"/>
              </a:solidFill>
              <a:latin typeface="Old Standard TT"/>
              <a:ea typeface="Old Standard TT"/>
              <a:cs typeface="Old Standard TT"/>
              <a:sym typeface="Old Standard TT"/>
            </a:endParaRPr>
          </a:p>
          <a:p>
            <a:pPr marL="457200" lvl="0" indent="-342900" algn="l" rtl="0">
              <a:spcBef>
                <a:spcPts val="0"/>
              </a:spcBef>
              <a:spcAft>
                <a:spcPts val="0"/>
              </a:spcAft>
              <a:buClr>
                <a:schemeClr val="accent1"/>
              </a:buClr>
              <a:buSzPts val="1800"/>
              <a:buFont typeface="Old Standard TT"/>
              <a:buChar char="➔"/>
            </a:pPr>
            <a:r>
              <a:rPr lang="en" sz="1800" b="1" dirty="0">
                <a:solidFill>
                  <a:schemeClr val="accent1"/>
                </a:solidFill>
                <a:latin typeface="Old Standard TT"/>
                <a:ea typeface="Old Standard TT"/>
                <a:cs typeface="Old Standard TT"/>
                <a:sym typeface="Old Standard TT"/>
              </a:rPr>
              <a:t>Airports</a:t>
            </a:r>
            <a:endParaRPr lang="en-US" sz="1800" b="1" dirty="0">
              <a:solidFill>
                <a:schemeClr val="accent1"/>
              </a:solidFill>
              <a:latin typeface="Old Standard TT"/>
              <a:ea typeface="Old Standard TT"/>
              <a:cs typeface="Old Standard TT"/>
              <a:sym typeface="Old Standard TT"/>
            </a:endParaRPr>
          </a:p>
          <a:p>
            <a:pPr marL="857250" lvl="1" indent="-285750" algn="l" rtl="0">
              <a:spcBef>
                <a:spcPts val="0"/>
              </a:spcBef>
              <a:spcAft>
                <a:spcPts val="0"/>
              </a:spcAft>
              <a:buClr>
                <a:schemeClr val="accent1"/>
              </a:buClr>
              <a:buSzPts val="1800"/>
              <a:buFont typeface="Arial" panose="020B0604020202020204" pitchFamily="34" charset="0"/>
              <a:buChar char="•"/>
            </a:pPr>
            <a:r>
              <a:rPr lang="en-US" sz="1800" dirty="0">
                <a:solidFill>
                  <a:schemeClr val="accent1"/>
                </a:solidFill>
                <a:latin typeface="Old Standard TT"/>
                <a:ea typeface="Old Standard TT"/>
                <a:cs typeface="Old Standard TT"/>
                <a:sym typeface="Old Standard TT"/>
              </a:rPr>
              <a:t>Airport Code, Airport Name, City, County, State</a:t>
            </a:r>
          </a:p>
          <a:p>
            <a:pPr marL="457200" lvl="0" indent="-342900" algn="l" rtl="0">
              <a:spcBef>
                <a:spcPts val="0"/>
              </a:spcBef>
              <a:spcAft>
                <a:spcPts val="0"/>
              </a:spcAft>
              <a:buClr>
                <a:schemeClr val="accent1"/>
              </a:buClr>
              <a:buSzPts val="1800"/>
              <a:buFont typeface="Old Standard TT"/>
              <a:buChar char="➔"/>
            </a:pPr>
            <a:r>
              <a:rPr lang="en" sz="1800" b="1" dirty="0">
                <a:solidFill>
                  <a:schemeClr val="accent1"/>
                </a:solidFill>
                <a:latin typeface="Old Standard TT"/>
                <a:ea typeface="Old Standard TT"/>
                <a:cs typeface="Old Standard TT"/>
                <a:sym typeface="Old Standard TT"/>
              </a:rPr>
              <a:t>Airline</a:t>
            </a:r>
            <a:endParaRPr sz="1800" b="1" dirty="0">
              <a:solidFill>
                <a:schemeClr val="accent1"/>
              </a:solidFill>
              <a:latin typeface="Old Standard TT"/>
              <a:ea typeface="Old Standard TT"/>
              <a:cs typeface="Old Standard TT"/>
              <a:sym typeface="Old Standard TT"/>
            </a:endParaRPr>
          </a:p>
          <a:p>
            <a:pPr marL="857250" lvl="1" indent="-285750" algn="l" rtl="0">
              <a:spcBef>
                <a:spcPts val="0"/>
              </a:spcBef>
              <a:spcAft>
                <a:spcPts val="0"/>
              </a:spcAft>
              <a:buClr>
                <a:schemeClr val="accent1"/>
              </a:buClr>
              <a:buSzPts val="1800"/>
              <a:buFont typeface="Arial" panose="020B0604020202020204" pitchFamily="34" charset="0"/>
              <a:buChar char="•"/>
            </a:pPr>
            <a:r>
              <a:rPr lang="en" sz="1800" dirty="0">
                <a:solidFill>
                  <a:schemeClr val="accent1"/>
                </a:solidFill>
                <a:latin typeface="Old Standard TT"/>
                <a:ea typeface="Old Standard TT"/>
                <a:cs typeface="Old Standard TT"/>
                <a:sym typeface="Old Standard TT"/>
              </a:rPr>
              <a:t>Airline Code, Airline Name</a:t>
            </a:r>
            <a:endParaRPr sz="1800" dirty="0">
              <a:solidFill>
                <a:schemeClr val="accent1"/>
              </a:solidFill>
              <a:latin typeface="Old Standard TT"/>
              <a:ea typeface="Old Standard TT"/>
              <a:cs typeface="Old Standard TT"/>
              <a:sym typeface="Old Standard TT"/>
            </a:endParaRPr>
          </a:p>
          <a:p>
            <a:pPr marL="457200" marR="0" lvl="0" indent="0" algn="l" rtl="0">
              <a:lnSpc>
                <a:spcPct val="100000"/>
              </a:lnSpc>
              <a:spcBef>
                <a:spcPts val="0"/>
              </a:spcBef>
              <a:spcAft>
                <a:spcPts val="0"/>
              </a:spcAft>
              <a:buNone/>
            </a:pPr>
            <a:endParaRPr sz="1800" dirty="0">
              <a:solidFill>
                <a:schemeClr val="accent1"/>
              </a:solidFill>
              <a:latin typeface="Old Standard TT"/>
              <a:ea typeface="Old Standard TT"/>
              <a:cs typeface="Old Standard TT"/>
              <a:sym typeface="Old Standard TT"/>
            </a:endParaRPr>
          </a:p>
          <a:p>
            <a:pPr marL="0" lvl="0" indent="0" algn="l" rtl="0">
              <a:spcBef>
                <a:spcPts val="0"/>
              </a:spcBef>
              <a:spcAft>
                <a:spcPts val="0"/>
              </a:spcAft>
              <a:buNone/>
            </a:pPr>
            <a:endParaRPr dirty="0">
              <a:solidFill>
                <a:schemeClr val="accent1"/>
              </a:solidFill>
              <a:latin typeface="Old Standard TT"/>
              <a:ea typeface="Old Standard TT"/>
              <a:cs typeface="Old Standard TT"/>
              <a:sym typeface="Old Standard TT"/>
            </a:endParaRPr>
          </a:p>
          <a:p>
            <a:pPr marL="0" lvl="0" indent="0" algn="l" rtl="0">
              <a:spcBef>
                <a:spcPts val="0"/>
              </a:spcBef>
              <a:spcAft>
                <a:spcPts val="0"/>
              </a:spcAft>
              <a:buNone/>
            </a:pPr>
            <a:endParaRPr dirty="0">
              <a:solidFill>
                <a:schemeClr val="accent1"/>
              </a:solidFill>
              <a:latin typeface="Old Standard TT"/>
              <a:ea typeface="Old Standard TT"/>
              <a:cs typeface="Old Standard TT"/>
              <a:sym typeface="Old Standard TT"/>
            </a:endParaRPr>
          </a:p>
          <a:p>
            <a:pPr marL="0" lvl="0" indent="0" algn="l" rtl="0">
              <a:spcBef>
                <a:spcPts val="0"/>
              </a:spcBef>
              <a:spcAft>
                <a:spcPts val="0"/>
              </a:spcAft>
              <a:buNone/>
            </a:pPr>
            <a:endParaRPr dirty="0">
              <a:solidFill>
                <a:schemeClr val="accent1"/>
              </a:solidFill>
              <a:latin typeface="Old Standard TT"/>
              <a:ea typeface="Old Standard TT"/>
              <a:cs typeface="Old Standard TT"/>
              <a:sym typeface="Old Standard T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ctrTitle"/>
          </p:nvPr>
        </p:nvSpPr>
        <p:spPr>
          <a:xfrm>
            <a:off x="1024050" y="58500"/>
            <a:ext cx="7177500" cy="978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t>Swim Lane Diagram</a:t>
            </a:r>
            <a:endParaRPr b="1"/>
          </a:p>
        </p:txBody>
      </p:sp>
      <p:pic>
        <p:nvPicPr>
          <p:cNvPr id="86" name="Google Shape;86;p17"/>
          <p:cNvPicPr preferRelativeResize="0"/>
          <p:nvPr/>
        </p:nvPicPr>
        <p:blipFill rotWithShape="1">
          <a:blip r:embed="rId3">
            <a:alphaModFix/>
          </a:blip>
          <a:srcRect b="21874"/>
          <a:stretch/>
        </p:blipFill>
        <p:spPr>
          <a:xfrm>
            <a:off x="590913" y="1318250"/>
            <a:ext cx="8043777" cy="32478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ctrTitle"/>
          </p:nvPr>
        </p:nvSpPr>
        <p:spPr>
          <a:xfrm>
            <a:off x="221875" y="0"/>
            <a:ext cx="8056500" cy="94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Architecture</a:t>
            </a:r>
            <a:endParaRPr/>
          </a:p>
        </p:txBody>
      </p:sp>
      <p:sp>
        <p:nvSpPr>
          <p:cNvPr id="92" name="Google Shape;92;p18"/>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93" name="Google Shape;93;p18"/>
          <p:cNvPicPr preferRelativeResize="0"/>
          <p:nvPr/>
        </p:nvPicPr>
        <p:blipFill>
          <a:blip r:embed="rId3">
            <a:alphaModFix/>
          </a:blip>
          <a:stretch>
            <a:fillRect/>
          </a:stretch>
        </p:blipFill>
        <p:spPr>
          <a:xfrm>
            <a:off x="0" y="948000"/>
            <a:ext cx="9143999" cy="4195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ctrTitle"/>
          </p:nvPr>
        </p:nvSpPr>
        <p:spPr>
          <a:xfrm>
            <a:off x="441525" y="246575"/>
            <a:ext cx="8118600" cy="67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Model</a:t>
            </a:r>
            <a:endParaRPr/>
          </a:p>
        </p:txBody>
      </p:sp>
      <p:pic>
        <p:nvPicPr>
          <p:cNvPr id="3" name="Picture 2">
            <a:extLst>
              <a:ext uri="{FF2B5EF4-FFF2-40B4-BE49-F238E27FC236}">
                <a16:creationId xmlns:a16="http://schemas.microsoft.com/office/drawing/2014/main" id="{6B82CACF-43B6-A844-9D91-51CDACD2BD86}"/>
              </a:ext>
            </a:extLst>
          </p:cNvPr>
          <p:cNvPicPr>
            <a:picLocks noChangeAspect="1"/>
          </p:cNvPicPr>
          <p:nvPr/>
        </p:nvPicPr>
        <p:blipFill rotWithShape="1">
          <a:blip r:embed="rId3"/>
          <a:srcRect l="17536" t="6802" r="26425" b="22242"/>
          <a:stretch/>
        </p:blipFill>
        <p:spPr>
          <a:xfrm>
            <a:off x="1916265" y="1073426"/>
            <a:ext cx="5319422" cy="390409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ctrTitle"/>
          </p:nvPr>
        </p:nvSpPr>
        <p:spPr>
          <a:xfrm>
            <a:off x="278925" y="205900"/>
            <a:ext cx="8118600" cy="6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Warehouse</a:t>
            </a:r>
            <a:endParaRPr/>
          </a:p>
        </p:txBody>
      </p:sp>
      <p:pic>
        <p:nvPicPr>
          <p:cNvPr id="3" name="Picture 2">
            <a:extLst>
              <a:ext uri="{FF2B5EF4-FFF2-40B4-BE49-F238E27FC236}">
                <a16:creationId xmlns:a16="http://schemas.microsoft.com/office/drawing/2014/main" id="{F9D4D573-00D2-9145-8E11-D12983E95036}"/>
              </a:ext>
            </a:extLst>
          </p:cNvPr>
          <p:cNvPicPr>
            <a:picLocks noChangeAspect="1"/>
          </p:cNvPicPr>
          <p:nvPr/>
        </p:nvPicPr>
        <p:blipFill rotWithShape="1">
          <a:blip r:embed="rId3"/>
          <a:srcRect l="17633" t="6802" r="16280" b="17604"/>
          <a:stretch/>
        </p:blipFill>
        <p:spPr>
          <a:xfrm>
            <a:off x="1610139" y="1105231"/>
            <a:ext cx="5923722" cy="394368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1"/>
          <p:cNvSpPr txBox="1">
            <a:spLocks noGrp="1"/>
          </p:cNvSpPr>
          <p:nvPr>
            <p:ph type="ctrTitle"/>
          </p:nvPr>
        </p:nvSpPr>
        <p:spPr>
          <a:xfrm>
            <a:off x="332825" y="-113675"/>
            <a:ext cx="8298600" cy="1021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ETL Mapping</a:t>
            </a:r>
            <a:endParaRPr/>
          </a:p>
        </p:txBody>
      </p:sp>
      <p:pic>
        <p:nvPicPr>
          <p:cNvPr id="111" name="Google Shape;111;p21"/>
          <p:cNvPicPr preferRelativeResize="0"/>
          <p:nvPr/>
        </p:nvPicPr>
        <p:blipFill>
          <a:blip r:embed="rId3">
            <a:alphaModFix/>
          </a:blip>
          <a:stretch>
            <a:fillRect/>
          </a:stretch>
        </p:blipFill>
        <p:spPr>
          <a:xfrm>
            <a:off x="1234450" y="1132800"/>
            <a:ext cx="2906901" cy="1794451"/>
          </a:xfrm>
          <a:prstGeom prst="rect">
            <a:avLst/>
          </a:prstGeom>
          <a:noFill/>
          <a:ln>
            <a:noFill/>
          </a:ln>
        </p:spPr>
      </p:pic>
      <p:pic>
        <p:nvPicPr>
          <p:cNvPr id="112" name="Google Shape;112;p21"/>
          <p:cNvPicPr preferRelativeResize="0"/>
          <p:nvPr/>
        </p:nvPicPr>
        <p:blipFill>
          <a:blip r:embed="rId4">
            <a:alphaModFix/>
          </a:blip>
          <a:stretch>
            <a:fillRect/>
          </a:stretch>
        </p:blipFill>
        <p:spPr>
          <a:xfrm>
            <a:off x="4770174" y="3344925"/>
            <a:ext cx="3551401" cy="1563200"/>
          </a:xfrm>
          <a:prstGeom prst="rect">
            <a:avLst/>
          </a:prstGeom>
          <a:noFill/>
          <a:ln>
            <a:noFill/>
          </a:ln>
        </p:spPr>
      </p:pic>
      <p:sp>
        <p:nvSpPr>
          <p:cNvPr id="113" name="Google Shape;113;p21"/>
          <p:cNvSpPr txBox="1"/>
          <p:nvPr/>
        </p:nvSpPr>
        <p:spPr>
          <a:xfrm>
            <a:off x="4871375" y="984950"/>
            <a:ext cx="2163600" cy="1492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solidFill>
                  <a:schemeClr val="accent1"/>
                </a:solidFill>
                <a:latin typeface="Old Standard TT"/>
                <a:ea typeface="Old Standard TT"/>
                <a:cs typeface="Old Standard TT"/>
                <a:sym typeface="Old Standard TT"/>
              </a:rPr>
              <a:t>Designed an ODS database by importing all flight tables </a:t>
            </a:r>
            <a:endParaRPr sz="1000">
              <a:solidFill>
                <a:schemeClr val="accent1"/>
              </a:solidFill>
              <a:latin typeface="Old Standard TT"/>
              <a:ea typeface="Old Standard TT"/>
              <a:cs typeface="Old Standard TT"/>
              <a:sym typeface="Old Standard TT"/>
            </a:endParaRPr>
          </a:p>
          <a:p>
            <a:pPr marL="0" lvl="0" indent="0" algn="l" rtl="0">
              <a:lnSpc>
                <a:spcPct val="115000"/>
              </a:lnSpc>
              <a:spcBef>
                <a:spcPts val="0"/>
              </a:spcBef>
              <a:spcAft>
                <a:spcPts val="0"/>
              </a:spcAft>
              <a:buNone/>
            </a:pPr>
            <a:endParaRPr sz="1000">
              <a:solidFill>
                <a:schemeClr val="accent1"/>
              </a:solidFill>
              <a:latin typeface="Old Standard TT"/>
              <a:ea typeface="Old Standard TT"/>
              <a:cs typeface="Old Standard TT"/>
              <a:sym typeface="Old Standard TT"/>
            </a:endParaRPr>
          </a:p>
          <a:p>
            <a:pPr marL="0" lvl="0" indent="0" algn="l" rtl="0">
              <a:lnSpc>
                <a:spcPct val="115000"/>
              </a:lnSpc>
              <a:spcBef>
                <a:spcPts val="0"/>
              </a:spcBef>
              <a:spcAft>
                <a:spcPts val="0"/>
              </a:spcAft>
              <a:buNone/>
            </a:pPr>
            <a:r>
              <a:rPr lang="en" sz="1000">
                <a:solidFill>
                  <a:schemeClr val="accent1"/>
                </a:solidFill>
                <a:latin typeface="Old Standard TT"/>
                <a:ea typeface="Old Standard TT"/>
                <a:cs typeface="Old Standard TT"/>
                <a:sym typeface="Old Standard TT"/>
              </a:rPr>
              <a:t>Extracted only essential attributes required to create the dimension table.</a:t>
            </a:r>
            <a:endParaRPr sz="1000">
              <a:solidFill>
                <a:schemeClr val="accent1"/>
              </a:solidFill>
              <a:latin typeface="Old Standard TT"/>
              <a:ea typeface="Old Standard TT"/>
              <a:cs typeface="Old Standard TT"/>
              <a:sym typeface="Old Standard TT"/>
            </a:endParaRPr>
          </a:p>
        </p:txBody>
      </p:sp>
      <p:sp>
        <p:nvSpPr>
          <p:cNvPr id="114" name="Google Shape;114;p21"/>
          <p:cNvSpPr txBox="1"/>
          <p:nvPr/>
        </p:nvSpPr>
        <p:spPr>
          <a:xfrm>
            <a:off x="1964500" y="3152525"/>
            <a:ext cx="2469000" cy="1755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000">
                <a:solidFill>
                  <a:schemeClr val="accent1"/>
                </a:solidFill>
                <a:latin typeface="Old Standard TT"/>
                <a:ea typeface="Old Standard TT"/>
                <a:cs typeface="Old Standard TT"/>
                <a:sym typeface="Old Standard TT"/>
              </a:rPr>
              <a:t>Calculated </a:t>
            </a:r>
            <a:endParaRPr sz="1000">
              <a:solidFill>
                <a:schemeClr val="accent1"/>
              </a:solidFill>
              <a:latin typeface="Old Standard TT"/>
              <a:ea typeface="Old Standard TT"/>
              <a:cs typeface="Old Standard TT"/>
              <a:sym typeface="Old Standard TT"/>
            </a:endParaRPr>
          </a:p>
          <a:p>
            <a:pPr marL="457200" marR="0" lvl="0" indent="-292100" algn="l" rtl="0">
              <a:lnSpc>
                <a:spcPct val="115000"/>
              </a:lnSpc>
              <a:spcBef>
                <a:spcPts val="0"/>
              </a:spcBef>
              <a:spcAft>
                <a:spcPts val="0"/>
              </a:spcAft>
              <a:buClr>
                <a:schemeClr val="accent1"/>
              </a:buClr>
              <a:buSzPts val="1000"/>
              <a:buFont typeface="Old Standard TT"/>
              <a:buChar char="-"/>
            </a:pPr>
            <a:r>
              <a:rPr lang="en" sz="1000">
                <a:solidFill>
                  <a:schemeClr val="accent1"/>
                </a:solidFill>
                <a:latin typeface="Old Standard TT"/>
                <a:ea typeface="Old Standard TT"/>
                <a:cs typeface="Old Standard TT"/>
                <a:sym typeface="Old Standard TT"/>
              </a:rPr>
              <a:t>arrival delay</a:t>
            </a:r>
            <a:endParaRPr sz="1000">
              <a:solidFill>
                <a:schemeClr val="accent1"/>
              </a:solidFill>
              <a:latin typeface="Old Standard TT"/>
              <a:ea typeface="Old Standard TT"/>
              <a:cs typeface="Old Standard TT"/>
              <a:sym typeface="Old Standard TT"/>
            </a:endParaRPr>
          </a:p>
          <a:p>
            <a:pPr marL="457200" marR="0" lvl="0" indent="-292100" algn="l" rtl="0">
              <a:lnSpc>
                <a:spcPct val="115000"/>
              </a:lnSpc>
              <a:spcBef>
                <a:spcPts val="0"/>
              </a:spcBef>
              <a:spcAft>
                <a:spcPts val="0"/>
              </a:spcAft>
              <a:buClr>
                <a:schemeClr val="accent1"/>
              </a:buClr>
              <a:buSzPts val="1000"/>
              <a:buFont typeface="Old Standard TT"/>
              <a:buChar char="-"/>
            </a:pPr>
            <a:r>
              <a:rPr lang="en" sz="1000">
                <a:solidFill>
                  <a:schemeClr val="accent1"/>
                </a:solidFill>
                <a:latin typeface="Old Standard TT"/>
                <a:ea typeface="Old Standard TT"/>
                <a:cs typeface="Old Standard TT"/>
                <a:sym typeface="Old Standard TT"/>
              </a:rPr>
              <a:t>departure delay</a:t>
            </a:r>
            <a:endParaRPr sz="1000">
              <a:solidFill>
                <a:schemeClr val="accent1"/>
              </a:solidFill>
              <a:latin typeface="Old Standard TT"/>
              <a:ea typeface="Old Standard TT"/>
              <a:cs typeface="Old Standard TT"/>
              <a:sym typeface="Old Standard TT"/>
            </a:endParaRPr>
          </a:p>
          <a:p>
            <a:pPr marL="457200" marR="0" lvl="0" indent="-292100" algn="l" rtl="0">
              <a:lnSpc>
                <a:spcPct val="115000"/>
              </a:lnSpc>
              <a:spcBef>
                <a:spcPts val="0"/>
              </a:spcBef>
              <a:spcAft>
                <a:spcPts val="0"/>
              </a:spcAft>
              <a:buClr>
                <a:schemeClr val="accent1"/>
              </a:buClr>
              <a:buSzPts val="1000"/>
              <a:buFont typeface="Old Standard TT"/>
              <a:buChar char="-"/>
            </a:pPr>
            <a:r>
              <a:rPr lang="en" sz="1000">
                <a:solidFill>
                  <a:schemeClr val="accent1"/>
                </a:solidFill>
                <a:latin typeface="Old Standard TT"/>
                <a:ea typeface="Old Standard TT"/>
                <a:cs typeface="Old Standard TT"/>
                <a:sym typeface="Old Standard TT"/>
              </a:rPr>
              <a:t>taxi in </a:t>
            </a:r>
            <a:endParaRPr sz="1000">
              <a:solidFill>
                <a:schemeClr val="accent1"/>
              </a:solidFill>
              <a:latin typeface="Old Standard TT"/>
              <a:ea typeface="Old Standard TT"/>
              <a:cs typeface="Old Standard TT"/>
              <a:sym typeface="Old Standard TT"/>
            </a:endParaRPr>
          </a:p>
          <a:p>
            <a:pPr marL="457200" marR="0" lvl="0" indent="-292100" algn="l" rtl="0">
              <a:lnSpc>
                <a:spcPct val="115000"/>
              </a:lnSpc>
              <a:spcBef>
                <a:spcPts val="0"/>
              </a:spcBef>
              <a:spcAft>
                <a:spcPts val="0"/>
              </a:spcAft>
              <a:buClr>
                <a:schemeClr val="accent1"/>
              </a:buClr>
              <a:buSzPts val="1000"/>
              <a:buFont typeface="Old Standard TT"/>
              <a:buChar char="-"/>
            </a:pPr>
            <a:r>
              <a:rPr lang="en" sz="1000">
                <a:solidFill>
                  <a:schemeClr val="accent1"/>
                </a:solidFill>
                <a:latin typeface="Old Standard TT"/>
                <a:ea typeface="Old Standard TT"/>
                <a:cs typeface="Old Standard TT"/>
                <a:sym typeface="Old Standard TT"/>
              </a:rPr>
              <a:t>taxi out </a:t>
            </a:r>
            <a:endParaRPr sz="1000">
              <a:solidFill>
                <a:schemeClr val="accent1"/>
              </a:solidFill>
              <a:latin typeface="Old Standard TT"/>
              <a:ea typeface="Old Standard TT"/>
              <a:cs typeface="Old Standard TT"/>
              <a:sym typeface="Old Standard TT"/>
            </a:endParaRPr>
          </a:p>
          <a:p>
            <a:pPr marL="0" marR="0" lvl="0" indent="0" algn="l" rtl="0">
              <a:lnSpc>
                <a:spcPct val="115000"/>
              </a:lnSpc>
              <a:spcBef>
                <a:spcPts val="0"/>
              </a:spcBef>
              <a:spcAft>
                <a:spcPts val="0"/>
              </a:spcAft>
              <a:buNone/>
            </a:pPr>
            <a:r>
              <a:rPr lang="en" sz="1000">
                <a:solidFill>
                  <a:schemeClr val="accent1"/>
                </a:solidFill>
                <a:latin typeface="Old Standard TT"/>
                <a:ea typeface="Old Standard TT"/>
                <a:cs typeface="Old Standard TT"/>
                <a:sym typeface="Old Standard TT"/>
              </a:rPr>
              <a:t>to generate fact table in ODS.</a:t>
            </a:r>
            <a:endParaRPr sz="1000">
              <a:solidFill>
                <a:schemeClr val="accent1"/>
              </a:solidFill>
              <a:latin typeface="Old Standard TT"/>
              <a:ea typeface="Old Standard TT"/>
              <a:cs typeface="Old Standard TT"/>
              <a:sym typeface="Old Standard TT"/>
            </a:endParaRPr>
          </a:p>
        </p:txBody>
      </p:sp>
    </p:spTree>
  </p:cSld>
  <p:clrMapOvr>
    <a:masterClrMapping/>
  </p:clrMapOvr>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TotalTime>
  <Words>954</Words>
  <Application>Microsoft Macintosh PowerPoint</Application>
  <PresentationFormat>On-screen Show (16:9)</PresentationFormat>
  <Paragraphs>91</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Old Standard TT</vt:lpstr>
      <vt:lpstr>Calibri</vt:lpstr>
      <vt:lpstr>Arial</vt:lpstr>
      <vt:lpstr>Paperback</vt:lpstr>
      <vt:lpstr>Flight Delay Analysis</vt:lpstr>
      <vt:lpstr>Flight Delay Analysis</vt:lpstr>
      <vt:lpstr>Business Scenario</vt:lpstr>
      <vt:lpstr>Data Exploration</vt:lpstr>
      <vt:lpstr>Swim Lane Diagram</vt:lpstr>
      <vt:lpstr>Data Architecture</vt:lpstr>
      <vt:lpstr>Data Model</vt:lpstr>
      <vt:lpstr>Data Warehouse</vt:lpstr>
      <vt:lpstr>ETL Mapping</vt:lpstr>
      <vt:lpstr>ETL Mapping</vt:lpstr>
      <vt:lpstr>Airport Connectivity</vt:lpstr>
      <vt:lpstr>Airport Statistics</vt:lpstr>
      <vt:lpstr>Performance Analysis</vt:lpstr>
      <vt:lpstr>Airline Statistics</vt:lpstr>
      <vt:lpstr>Cancelation Insight</vt:lpstr>
      <vt:lpstr>Departure Delay Insight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Flight Delay Analysis</dc:title>
  <cp:lastModifiedBy>Kesha Shah</cp:lastModifiedBy>
  <cp:revision>3</cp:revision>
  <dcterms:modified xsi:type="dcterms:W3CDTF">2019-06-06T01:15:12Z</dcterms:modified>
</cp:coreProperties>
</file>